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58"/>
  </p:notesMasterIdLst>
  <p:sldIdLst>
    <p:sldId id="256" r:id="rId3"/>
    <p:sldId id="976" r:id="rId4"/>
    <p:sldId id="2971" r:id="rId5"/>
    <p:sldId id="1059" r:id="rId6"/>
    <p:sldId id="2994" r:id="rId7"/>
    <p:sldId id="2993" r:id="rId8"/>
    <p:sldId id="2995" r:id="rId9"/>
    <p:sldId id="2996" r:id="rId10"/>
    <p:sldId id="2983" r:id="rId11"/>
    <p:sldId id="2944" r:id="rId12"/>
    <p:sldId id="2998" r:id="rId13"/>
    <p:sldId id="379" r:id="rId14"/>
    <p:sldId id="2946" r:id="rId15"/>
    <p:sldId id="3003" r:id="rId16"/>
    <p:sldId id="3006" r:id="rId17"/>
    <p:sldId id="3004" r:id="rId18"/>
    <p:sldId id="3005" r:id="rId19"/>
    <p:sldId id="2984" r:id="rId20"/>
    <p:sldId id="3007" r:id="rId21"/>
    <p:sldId id="3008" r:id="rId22"/>
    <p:sldId id="2997" r:id="rId23"/>
    <p:sldId id="3000" r:id="rId24"/>
    <p:sldId id="3001" r:id="rId25"/>
    <p:sldId id="3002" r:id="rId26"/>
    <p:sldId id="2985" r:id="rId27"/>
    <p:sldId id="2972" r:id="rId28"/>
    <p:sldId id="1077" r:id="rId29"/>
    <p:sldId id="2973" r:id="rId30"/>
    <p:sldId id="2974" r:id="rId31"/>
    <p:sldId id="2975" r:id="rId32"/>
    <p:sldId id="2978" r:id="rId33"/>
    <p:sldId id="2979" r:id="rId34"/>
    <p:sldId id="2981" r:id="rId35"/>
    <p:sldId id="2982" r:id="rId36"/>
    <p:sldId id="2917" r:id="rId37"/>
    <p:sldId id="2986" r:id="rId38"/>
    <p:sldId id="2987" r:id="rId39"/>
    <p:sldId id="2988" r:id="rId40"/>
    <p:sldId id="2989" r:id="rId41"/>
    <p:sldId id="2912" r:id="rId42"/>
    <p:sldId id="2980" r:id="rId43"/>
    <p:sldId id="2945" r:id="rId44"/>
    <p:sldId id="986" r:id="rId45"/>
    <p:sldId id="988" r:id="rId46"/>
    <p:sldId id="1066" r:id="rId47"/>
    <p:sldId id="979" r:id="rId48"/>
    <p:sldId id="2999" r:id="rId49"/>
    <p:sldId id="1051" r:id="rId50"/>
    <p:sldId id="1052" r:id="rId51"/>
    <p:sldId id="924" r:id="rId52"/>
    <p:sldId id="268" r:id="rId53"/>
    <p:sldId id="1005" r:id="rId54"/>
    <p:sldId id="985" r:id="rId55"/>
    <p:sldId id="1004" r:id="rId56"/>
    <p:sldId id="974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4BAAAFD-187D-2C4C-B266-99A69F0AE679}">
          <p14:sldIdLst>
            <p14:sldId id="256"/>
          </p14:sldIdLst>
        </p14:section>
        <p14:section name="Setting Context" id="{CD6FE65E-FAF5-A641-80D4-90656F550CDC}">
          <p14:sldIdLst>
            <p14:sldId id="976"/>
            <p14:sldId id="2971"/>
            <p14:sldId id="1059"/>
            <p14:sldId id="2994"/>
            <p14:sldId id="2993"/>
            <p14:sldId id="2995"/>
            <p14:sldId id="2996"/>
            <p14:sldId id="2983"/>
          </p14:sldIdLst>
        </p14:section>
        <p14:section name="Goal: Showing that Recursion gives Universal Expressive Powers" id="{93922537-1FCF-5B44-9C79-B145A900A09B}">
          <p14:sldIdLst>
            <p14:sldId id="2944"/>
            <p14:sldId id="2998"/>
          </p14:sldIdLst>
        </p14:section>
        <p14:section name="Criteria: Universal Expressiveness achieved by Recursion" id="{04E75133-4292-774C-B30C-0B29E710312D}">
          <p14:sldIdLst>
            <p14:sldId id="379"/>
            <p14:sldId id="2946"/>
          </p14:sldIdLst>
        </p14:section>
        <p14:section name="Process: The space and time orientation of discovery activities" id="{C0ECB05E-36D7-7544-B967-3CF7629C4776}">
          <p14:sldIdLst>
            <p14:sldId id="3003"/>
            <p14:sldId id="3006"/>
            <p14:sldId id="3004"/>
            <p14:sldId id="3005"/>
            <p14:sldId id="2984"/>
            <p14:sldId id="3007"/>
            <p14:sldId id="3008"/>
            <p14:sldId id="2997"/>
            <p14:sldId id="3000"/>
            <p14:sldId id="3001"/>
            <p14:sldId id="3002"/>
            <p14:sldId id="2985"/>
            <p14:sldId id="2972"/>
            <p14:sldId id="1077"/>
            <p14:sldId id="2973"/>
            <p14:sldId id="2974"/>
            <p14:sldId id="2975"/>
            <p14:sldId id="2978"/>
            <p14:sldId id="2979"/>
            <p14:sldId id="2981"/>
            <p14:sldId id="2982"/>
            <p14:sldId id="2917"/>
            <p14:sldId id="2986"/>
            <p14:sldId id="2987"/>
            <p14:sldId id="2988"/>
            <p14:sldId id="2989"/>
            <p14:sldId id="2912"/>
          </p14:sldIdLst>
        </p14:section>
        <p14:section name="Inputs: Required Constraints and Evidence" id="{8D89B7CC-FE70-914C-8140-A78D51F2522F}">
          <p14:sldIdLst>
            <p14:sldId id="2980"/>
            <p14:sldId id="2945"/>
          </p14:sldIdLst>
        </p14:section>
        <p14:section name="Boundary Conditions: What are the ultimate truths?" id="{C460B53A-9E46-464E-972B-5472EF545F84}">
          <p14:sldIdLst>
            <p14:sldId id="986"/>
            <p14:sldId id="988"/>
            <p14:sldId id="1066"/>
            <p14:sldId id="979"/>
            <p14:sldId id="2999"/>
            <p14:sldId id="1051"/>
            <p14:sldId id="1052"/>
            <p14:sldId id="924"/>
            <p14:sldId id="268"/>
            <p14:sldId id="1005"/>
            <p14:sldId id="985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1"/>
    <p:restoredTop sz="89214"/>
  </p:normalViewPr>
  <p:slideViewPr>
    <p:cSldViewPr snapToGrid="0">
      <p:cViewPr varScale="1">
        <p:scale>
          <a:sx n="120" d="100"/>
          <a:sy n="120" d="100"/>
        </p:scale>
        <p:origin x="200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3003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210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890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8394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26825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53889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3913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5085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27187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4877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56977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0285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6039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1262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30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87215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944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598022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6529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02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4157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63548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36526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0003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10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149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306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335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7763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4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06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  <p:sldLayoutId id="214748369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ouroboros-snake-eating-its-own-tail-eternity-or-vector-1207654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://web.cs.iastate.edu/~weile/cs513x/2018spring/abstractintepretation.pdf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adion.net/devsecop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5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youtu.be/8lhxIOAfD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3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67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8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hxIOAfDss?t=6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FkU-qV2Ioo?t=107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hk3kuicg00?t=37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youtu.be/zhk3kuicg00?t=524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z773teNFYA?t=663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OiZatlZtGU?t=159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jvS2K06dg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v9NEXX1VHc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youtu.be/V10hzjgoklA?t=2281" TargetMode="Externa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en.wikipedia.org/wiki/File:CARDIAC_learning_aid_(front).jpg" TargetMode="External"/><Relationship Id="rId7" Type="http://schemas.openxmlformats.org/officeDocument/2006/relationships/hyperlink" Target="https://youtu.be/uNjxe8ShM-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hyperlink" Target="https://journals.openedition.org/bibnum/524?lang=en" TargetMode="External"/><Relationship Id="rId4" Type="http://schemas.openxmlformats.org/officeDocument/2006/relationships/image" Target="../media/image33.jpe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youtu.be/NmWwRmvjAE8?t=1537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4.png"/><Relationship Id="rId4" Type="http://schemas.openxmlformats.org/officeDocument/2006/relationships/hyperlink" Target="https://youtu.be/NmWwRmvjAE8?t=103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jpeg"/><Relationship Id="rId7" Type="http://schemas.openxmlformats.org/officeDocument/2006/relationships/image" Target="../media/image47.jpeg"/><Relationship Id="rId2" Type="http://schemas.openxmlformats.org/officeDocument/2006/relationships/hyperlink" Target="https://en.wikipedia.org/wiki/Alonzo_Church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lfred_Tarski" TargetMode="External"/><Relationship Id="rId11" Type="http://schemas.openxmlformats.org/officeDocument/2006/relationships/hyperlink" Target="https://en.wikipedia.org/wiki/Charles_Sanders_Peirce" TargetMode="External"/><Relationship Id="rId5" Type="http://schemas.openxmlformats.org/officeDocument/2006/relationships/image" Target="../media/image46.jpeg"/><Relationship Id="rId10" Type="http://schemas.openxmlformats.org/officeDocument/2006/relationships/image" Target="../media/image49.jpeg"/><Relationship Id="rId4" Type="http://schemas.openxmlformats.org/officeDocument/2006/relationships/hyperlink" Target="https://en.wikipedia.org/wiki/Stephen_Cole_Kleene" TargetMode="External"/><Relationship Id="rId9" Type="http://schemas.openxmlformats.org/officeDocument/2006/relationships/hyperlink" Target="https://en.wikipedia.org/wiki/Dana_Scot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Sanders_Peirce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#cite_note-B&#252;ningLettmann1999-1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technologynetworks.com/neuroscience/news/the-jennifer-aniston-neuron-study-backs-existence-of-concept-neurons-336345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hyperlink" Target="https://www.kellogg.northwestern.edu/faculty/directory/cerf_moran.aspx" TargetMode="External"/><Relationship Id="rId4" Type="http://schemas.openxmlformats.org/officeDocument/2006/relationships/hyperlink" Target="https://youtu.be/EVj3sU37gdI?t=132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lo.conicyt.cl/scielo.php?script=sci_arttext&amp;pid=S0716-97602003000100005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hyperlink" Target="https://youtu.be/j2m5YMnHvQQ" TargetMode="External"/><Relationship Id="rId4" Type="http://schemas.openxmlformats.org/officeDocument/2006/relationships/image" Target="../media/image57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gif"/><Relationship Id="rId13" Type="http://schemas.openxmlformats.org/officeDocument/2006/relationships/image" Target="../media/image65.png"/><Relationship Id="rId3" Type="http://schemas.openxmlformats.org/officeDocument/2006/relationships/hyperlink" Target="http://kmr.csc.kth.se/wp/research/math-rehab/learning-object-repository/category-theory/limits-and-colimits/" TargetMode="External"/><Relationship Id="rId7" Type="http://schemas.openxmlformats.org/officeDocument/2006/relationships/hyperlink" Target="https://en.wikipedia.org/wiki/Partially_ordered_set" TargetMode="External"/><Relationship Id="rId12" Type="http://schemas.openxmlformats.org/officeDocument/2006/relationships/hyperlink" Target="http://kmr.csc.kth.se/wp-uploads/2011/01/Numbers-are-Naturally-Related-to-Music.pn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hyperlink" Target="https://youtu.be/DwAFZb8juMQ?t=3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Relationship Id="rId14" Type="http://schemas.openxmlformats.org/officeDocument/2006/relationships/hyperlink" Target="https://en.wikipedia.org/wiki/Category_theory#Natural_transformations_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kmr.csc.kth.se/wp/research/math-rehab/learning-object-repository/category-theory/a-categorical-manifesto/" TargetMode="External"/><Relationship Id="rId7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kth.se/csc?l=en_UK" TargetMode="External"/><Relationship Id="rId5" Type="http://schemas.openxmlformats.org/officeDocument/2006/relationships/hyperlink" Target="https://www.kth.se/en/eecs" TargetMode="Externa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hyperlink" Target="http://kmr.csc.kth.se/wp-uploads/2018/12/Physically-and-Mentally-Augmented-Senses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Suu8zBBNAA?t=857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tiff"/><Relationship Id="rId4" Type="http://schemas.openxmlformats.org/officeDocument/2006/relationships/hyperlink" Target="http://vectorstock.com/19590847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72.png"/><Relationship Id="rId4" Type="http://schemas.openxmlformats.org/officeDocument/2006/relationships/hyperlink" Target="https://youtu.be/zxAV_Re4OWA?t=23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76.png"/><Relationship Id="rId4" Type="http://schemas.openxmlformats.org/officeDocument/2006/relationships/hyperlink" Target="https://youtu.be/xgyMY9w7-ew?t=278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jpeg"/><Relationship Id="rId4" Type="http://schemas.openxmlformats.org/officeDocument/2006/relationships/hyperlink" Target="https://en.wikipedia.org/wiki/File:Christoph_Bernhard_Francke_-_Bildnis_des_Philosophen_Leibniz_(ca._1695).jp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cjq0X-vfvYY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5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</a:t>
            </a:r>
            <a:r>
              <a:rPr lang="en-US" dirty="0"/>
              <a:t>26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Recursion, Continuation,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and CICD/DevOps</a:t>
            </a:r>
            <a:br>
              <a:rPr lang="en-US" sz="2400" dirty="0"/>
            </a:br>
            <a:r>
              <a:rPr lang="en-US" sz="2400" dirty="0"/>
              <a:t>Week 07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Recursion has Magic Powers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43D05-A19D-0E4A-8DFA-6AA6E5F7E9DB}"/>
              </a:ext>
            </a:extLst>
          </p:cNvPr>
          <p:cNvSpPr txBox="1"/>
          <p:nvPr/>
        </p:nvSpPr>
        <p:spPr>
          <a:xfrm>
            <a:off x="1004828" y="1141404"/>
            <a:ext cx="7361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Multi-Level Recursion gives Practical Powers</a:t>
            </a:r>
            <a:endParaRPr lang="en-TW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4BC78E0-C05B-9B46-8C5D-E44B1CA388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7575" y="1587222"/>
            <a:ext cx="1349556" cy="1376288"/>
          </a:xfrm>
          <a:prstGeom prst="rect">
            <a:avLst/>
          </a:prstGeom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90A7A42-FB58-6347-A196-8A270201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85483" y="1587222"/>
            <a:ext cx="1349556" cy="1376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4ECD7-3F51-9746-A980-3FF95EDD6309}"/>
              </a:ext>
            </a:extLst>
          </p:cNvPr>
          <p:cNvSpPr txBox="1"/>
          <p:nvPr/>
        </p:nvSpPr>
        <p:spPr>
          <a:xfrm>
            <a:off x="379470" y="3396216"/>
            <a:ext cx="289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Abstract Specification can be transformed into Primitive Recursive Functions based on Formal Methods and Model Checking Tools.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DFA31-DA1F-2D43-92E9-A8201F3E1D89}"/>
              </a:ext>
            </a:extLst>
          </p:cNvPr>
          <p:cNvSpPr txBox="1"/>
          <p:nvPr/>
        </p:nvSpPr>
        <p:spPr>
          <a:xfrm>
            <a:off x="6278527" y="3211551"/>
            <a:ext cx="2483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Concrete Implementations can be realized using Galois Connections (a kind of recursion) introduced in Abstract Interpretation to automate verification and validatin activities.</a:t>
            </a: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E9ACDB9-BE5D-1547-A0FF-65DF980F1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389" y="3054242"/>
            <a:ext cx="2483375" cy="1718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A4CC4-B0F6-854C-A61F-086A47AD6BE8}"/>
              </a:ext>
            </a:extLst>
          </p:cNvPr>
          <p:cNvSpPr txBox="1"/>
          <p:nvPr/>
        </p:nvSpPr>
        <p:spPr>
          <a:xfrm>
            <a:off x="3202725" y="4847666"/>
            <a:ext cx="2978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Source: Iowa State University: </a:t>
            </a:r>
            <a:r>
              <a:rPr lang="en-US" sz="1100" dirty="0">
                <a:hlinkClick r:id="rId5"/>
              </a:rPr>
              <a:t>Wei Le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20805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All Classes of Constraint Satisfaction Problems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95F79-5939-4341-B250-2F7E0D50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69" y="1017725"/>
            <a:ext cx="2465032" cy="3963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14AF2-F156-2043-BE18-9483BF7F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52" y="1018191"/>
            <a:ext cx="2780466" cy="364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E1EF8-1AA7-6845-A1FC-B391E614C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49" y="3052538"/>
            <a:ext cx="1284250" cy="19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12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58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63400" y="318361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br>
              <a:rPr lang="en" dirty="0"/>
            </a:br>
            <a:r>
              <a:rPr lang="en" dirty="0"/>
              <a:t>Specification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835400" y="318361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516402" y="4598407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Namespace Management</a:t>
            </a:r>
          </a:p>
          <a:p>
            <a:endParaRPr lang="en-TW" dirty="0"/>
          </a:p>
        </p:txBody>
      </p:sp>
      <p:pic>
        <p:nvPicPr>
          <p:cNvPr id="11" name="Picture 2" descr="Devsecops-Illustretion-ICon-1">
            <a:hlinkClick r:id="rId3"/>
            <a:extLst>
              <a:ext uri="{FF2B5EF4-FFF2-40B4-BE49-F238E27FC236}">
                <a16:creationId xmlns:a16="http://schemas.microsoft.com/office/drawing/2014/main" id="{47DD3BE8-CA54-CF41-A070-0EB0800F8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33146"/>
            <a:ext cx="4572000" cy="30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28C428-A845-D14F-BDEA-5DAFC3806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8" y="1878080"/>
            <a:ext cx="4559072" cy="26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Magical Power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4987315" y="4552240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03619E2-5927-7747-B5C5-A790D08C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4" y="1131925"/>
            <a:ext cx="4340280" cy="237682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7867333-ACDF-C949-A50E-9D71B919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1823365"/>
            <a:ext cx="4337008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905CC-B271-E14E-89F5-682DEF48D29B}"/>
              </a:ext>
            </a:extLst>
          </p:cNvPr>
          <p:cNvSpPr txBox="1"/>
          <p:nvPr/>
        </p:nvSpPr>
        <p:spPr>
          <a:xfrm>
            <a:off x="1066950" y="3621829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4249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B08F1B4-FFE8-014F-B374-30C194B7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240553"/>
            <a:ext cx="8187070" cy="31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11D7E8C-0F0D-A644-82F3-900BFC2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6" y="1138115"/>
            <a:ext cx="8269188" cy="3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Head and 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3E44FDB-D0FF-254C-A4C5-0CCC3AAC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2" y="1161590"/>
            <a:ext cx="6428441" cy="3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4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Typical Example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C0589C3-5F3B-B543-B156-7BDE3035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95" y="1178234"/>
            <a:ext cx="6091810" cy="3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0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Primitive Recursion’s Universal Power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7E8BECB-7B64-1B48-BACF-1B0843E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97" y="1219741"/>
            <a:ext cx="4014406" cy="31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72501F-DEC3-2A4B-A983-5861F5217CFC}"/>
              </a:ext>
            </a:extLst>
          </p:cNvPr>
          <p:cNvSpPr/>
          <p:nvPr/>
        </p:nvSpPr>
        <p:spPr>
          <a:xfrm>
            <a:off x="4668601" y="3675969"/>
            <a:ext cx="2662642" cy="462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Choices between Recursion or Iteration?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13600" y="4017315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897E318-DD6A-5443-9361-1518DF32F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25" y="1520005"/>
            <a:ext cx="3210299" cy="249731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668E7A5-D1C3-7840-A1DE-E1589040C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944" y="1520005"/>
            <a:ext cx="3210299" cy="2497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571D2-C173-124C-BAC8-A89B34951851}"/>
              </a:ext>
            </a:extLst>
          </p:cNvPr>
          <p:cNvSpPr txBox="1"/>
          <p:nvPr/>
        </p:nvSpPr>
        <p:spPr>
          <a:xfrm>
            <a:off x="5127019" y="401906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4086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Generalized Recursive Function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993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Discovering functions through enumerated function space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9435B70-90D7-1940-B1BC-AF2F900CB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539" y="1146865"/>
            <a:ext cx="4262921" cy="33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6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Proofs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2322215-9A00-8F43-9EFC-F9CA21F2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474" y="1017725"/>
            <a:ext cx="4169046" cy="32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0D7DF62-0E61-8447-929E-F2313A558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62" y="1153683"/>
            <a:ext cx="5189272" cy="33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8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Recursion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874613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53D1F-2E61-DA4F-AEC9-8D19E208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81" y="1417878"/>
            <a:ext cx="3955894" cy="257174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B76A18B-713C-1547-8578-9FE364594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405" y="1417878"/>
            <a:ext cx="3955895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E51EC-84F0-964E-AB25-787ECA3F4FBA}"/>
              </a:ext>
            </a:extLst>
          </p:cNvPr>
          <p:cNvSpPr txBox="1"/>
          <p:nvPr/>
        </p:nvSpPr>
        <p:spPr>
          <a:xfrm>
            <a:off x="4974702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6729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Operations on Paper</a:t>
            </a:r>
            <a:endParaRPr dirty="0"/>
          </a:p>
        </p:txBody>
      </p:sp>
      <p:pic>
        <p:nvPicPr>
          <p:cNvPr id="16387" name="Picture 3">
            <a:hlinkClick r:id="rId3"/>
            <a:extLst>
              <a:ext uri="{FF2B5EF4-FFF2-40B4-BE49-F238E27FC236}">
                <a16:creationId xmlns:a16="http://schemas.microsoft.com/office/drawing/2014/main" id="{2CF58CC7-0DDD-C34D-B53A-492394A7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430" y="1365250"/>
            <a:ext cx="2775139" cy="29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\varphi ">
            <a:extLst>
              <a:ext uri="{FF2B5EF4-FFF2-40B4-BE49-F238E27FC236}">
                <a16:creationId xmlns:a16="http://schemas.microsoft.com/office/drawing/2014/main" id="{71D0C389-FF24-6646-AD43-08D6D275B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090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6" name="AutoShape 7" descr="h">
            <a:extLst>
              <a:ext uri="{FF2B5EF4-FFF2-40B4-BE49-F238E27FC236}">
                <a16:creationId xmlns:a16="http://schemas.microsoft.com/office/drawing/2014/main" id="{C213ACFD-8664-AE4C-85B3-EBC2205AC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39275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7" name="AutoShape 8" descr="{\displaystyle {\tilde {h}}}">
            <a:extLst>
              <a:ext uri="{FF2B5EF4-FFF2-40B4-BE49-F238E27FC236}">
                <a16:creationId xmlns:a16="http://schemas.microsoft.com/office/drawing/2014/main" id="{75905BC2-32C1-1C47-9199-6BF5BE816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4755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8" name="AutoShape 9" descr="V\otimes W">
            <a:extLst>
              <a:ext uri="{FF2B5EF4-FFF2-40B4-BE49-F238E27FC236}">
                <a16:creationId xmlns:a16="http://schemas.microsoft.com/office/drawing/2014/main" id="{15EF09CC-C2CE-3F4B-A329-62B61714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780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9" name="AutoShape 10" descr="{\displaystyle \varphi :V\times W\to V\otimes W}">
            <a:extLst>
              <a:ext uri="{FF2B5EF4-FFF2-40B4-BE49-F238E27FC236}">
                <a16:creationId xmlns:a16="http://schemas.microsoft.com/office/drawing/2014/main" id="{C9E75FB7-88E0-204C-82F1-7B6C768C7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097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0" name="AutoShape 11" descr="\varphi ">
            <a:extLst>
              <a:ext uri="{FF2B5EF4-FFF2-40B4-BE49-F238E27FC236}">
                <a16:creationId xmlns:a16="http://schemas.microsoft.com/office/drawing/2014/main" id="{87142221-42A6-074B-BA32-AF07F9DE7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0355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1" name="AutoShape 12" descr="V\times W">
            <a:extLst>
              <a:ext uri="{FF2B5EF4-FFF2-40B4-BE49-F238E27FC236}">
                <a16:creationId xmlns:a16="http://schemas.microsoft.com/office/drawing/2014/main" id="{52E260EA-A1CF-EA42-A1AF-328603E24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442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AEDD98A3-5345-AD4F-9982-09F04768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4" y="1365250"/>
            <a:ext cx="1841500" cy="241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BCA53-7DD8-904E-AB00-51940ED36807}"/>
              </a:ext>
            </a:extLst>
          </p:cNvPr>
          <p:cNvSpPr txBox="1"/>
          <p:nvPr/>
        </p:nvSpPr>
        <p:spPr>
          <a:xfrm>
            <a:off x="699694" y="3980275"/>
            <a:ext cx="1694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A way to perform multiplication using matrix layout </a:t>
            </a:r>
            <a:r>
              <a:rPr lang="en-US" dirty="0"/>
              <a:t>in </a:t>
            </a:r>
            <a:r>
              <a:rPr lang="en-US" dirty="0" err="1">
                <a:hlinkClick r:id="rId5"/>
              </a:rPr>
              <a:t>Pacioli’s</a:t>
            </a:r>
            <a:r>
              <a:rPr lang="en-US" dirty="0">
                <a:hlinkClick r:id="rId5"/>
              </a:rPr>
              <a:t> book</a:t>
            </a:r>
            <a:r>
              <a:rPr lang="en-US" dirty="0"/>
              <a:t>.</a:t>
            </a:r>
            <a:endParaRPr lang="en-TW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909E24-4B4D-5C4F-9903-0BF712CA8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7904A888-51AC-3B43-81E5-8406F4C75A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73" y="2960893"/>
            <a:ext cx="2472742" cy="1717469"/>
          </a:xfrm>
          <a:prstGeom prst="rect">
            <a:avLst/>
          </a:prstGeom>
        </p:spPr>
      </p:pic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F5E6C94E-4D61-E544-8914-A147700EEE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848" y="985037"/>
            <a:ext cx="2511452" cy="155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4876C-D131-0343-B1EC-E9974DB4346A}"/>
              </a:ext>
            </a:extLst>
          </p:cNvPr>
          <p:cNvSpPr txBox="1"/>
          <p:nvPr/>
        </p:nvSpPr>
        <p:spPr>
          <a:xfrm>
            <a:off x="6327702" y="2571750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youtu.be</a:t>
            </a:r>
            <a:r>
              <a:rPr lang="en-US" dirty="0">
                <a:hlinkClick r:id="rId7"/>
              </a:rPr>
              <a:t>/uNjxe8ShM-8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8186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Metaphors and Story Telling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9C82F-0FA6-7D46-A2E5-1731FAB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38" y="1027500"/>
            <a:ext cx="2606497" cy="394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89A35-F582-6E45-AA9D-5E473FBC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53" y="1016671"/>
            <a:ext cx="3099178" cy="3942492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BF37B7F-9D8E-8C43-B619-CB18EC27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123" y="1027498"/>
            <a:ext cx="2606497" cy="395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944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2030531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One instruction for All Computation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968C-432F-F248-84DD-779A8258507E}"/>
              </a:ext>
            </a:extLst>
          </p:cNvPr>
          <p:cNvSpPr txBox="1"/>
          <p:nvPr/>
        </p:nvSpPr>
        <p:spPr>
          <a:xfrm>
            <a:off x="1672265" y="4599619"/>
            <a:ext cx="5678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Representing all computational actions with just one instruction, MOV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21746A-975D-1841-8A10-36CA27AB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" y="615580"/>
            <a:ext cx="5094145" cy="34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3974177" y="397505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/NmWwRmvjAE8?t=1037</a:t>
            </a:r>
            <a:endParaRPr lang="en-TW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00BD234-D4A9-CE46-AE32-36620AAD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3" y="615580"/>
            <a:ext cx="5094145" cy="34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An operational model for collective cognition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Data Transformation activities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Theories on Recursive structures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Fundamental “bridging” analogies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Industrial practices at work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287906" y="1751687"/>
            <a:ext cx="4284094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Named Cognitive activities can be Computed at Scale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Show all computing process can be expressed in terms of Recursion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Consistent nomenclatures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Minimize cognitive complexity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Relate to societal practices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Farmilar with terminologies defined in previous lectures. i.e. Category Theory</a:t>
            </a:r>
          </a:p>
        </p:txBody>
      </p:sp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The Sources of these Ideas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5F9F476-33C0-3C49-BE69-BECBD65D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48" y="1389837"/>
            <a:ext cx="1622472" cy="2168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8F9DE-0C0E-6D47-A88C-E415479241BD}"/>
              </a:ext>
            </a:extLst>
          </p:cNvPr>
          <p:cNvSpPr txBox="1"/>
          <p:nvPr/>
        </p:nvSpPr>
        <p:spPr>
          <a:xfrm>
            <a:off x="2045130" y="3604666"/>
            <a:ext cx="1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2"/>
              </a:rPr>
              <a:t>Alonzo Church</a:t>
            </a:r>
            <a:endParaRPr lang="en-TW" dirty="0"/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A5080F61-EED2-1F49-95FF-C4FFBA5A9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26" y="1367298"/>
            <a:ext cx="1523984" cy="2168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1978C-7C28-5147-8BE6-0C465978752B}"/>
              </a:ext>
            </a:extLst>
          </p:cNvPr>
          <p:cNvSpPr txBox="1"/>
          <p:nvPr/>
        </p:nvSpPr>
        <p:spPr>
          <a:xfrm>
            <a:off x="3608579" y="3575723"/>
            <a:ext cx="1939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Stephen Cole Kleene</a:t>
            </a:r>
            <a:endParaRPr lang="en-TW" dirty="0"/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AC7040B6-84B6-7741-9478-472D8410FB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96" r="31836"/>
          <a:stretch/>
        </p:blipFill>
        <p:spPr>
          <a:xfrm>
            <a:off x="5586847" y="1367298"/>
            <a:ext cx="1535804" cy="2168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BDEEC-BEF5-D842-BBB9-6D57CBBFE448}"/>
              </a:ext>
            </a:extLst>
          </p:cNvPr>
          <p:cNvSpPr txBox="1"/>
          <p:nvPr/>
        </p:nvSpPr>
        <p:spPr>
          <a:xfrm>
            <a:off x="5704441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Alfred Tarski</a:t>
            </a:r>
            <a:endParaRPr lang="en-TW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256A-2FC9-6647-8265-D15A0DB84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023" y="1367298"/>
            <a:ext cx="1673708" cy="2168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ABC323-9D33-2D43-A8A4-3964968BCEE9}"/>
              </a:ext>
            </a:extLst>
          </p:cNvPr>
          <p:cNvSpPr txBox="1"/>
          <p:nvPr/>
        </p:nvSpPr>
        <p:spPr>
          <a:xfrm>
            <a:off x="7556569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9"/>
              </a:rPr>
              <a:t>Dana Scott</a:t>
            </a:r>
            <a:endParaRPr lang="en-TW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Charles Sanders Pierce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77664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Charles Sanders Pierce</a:t>
            </a:r>
            <a:endParaRPr lang="en-TW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82B04-FEA9-A442-A3F8-95C34F34EA58}"/>
              </a:ext>
            </a:extLst>
          </p:cNvPr>
          <p:cNvSpPr txBox="1"/>
          <p:nvPr/>
        </p:nvSpPr>
        <p:spPr>
          <a:xfrm>
            <a:off x="2714521" y="3311127"/>
            <a:ext cx="4936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NOR operator is also known as </a:t>
            </a:r>
            <a:r>
              <a:rPr lang="en-US" sz="2000" b="1" dirty="0"/>
              <a:t>Peirce's arrow</a:t>
            </a:r>
            <a:r>
              <a:rPr lang="en-US" sz="2000" dirty="0"/>
              <a:t>—</a:t>
            </a:r>
            <a:r>
              <a:rPr lang="en-US" sz="2000" dirty="0">
                <a:hlinkClick r:id="rId3" tooltip="Charles Sanders Peirce"/>
              </a:rPr>
              <a:t>Charles Sanders Peirce</a:t>
            </a:r>
            <a:r>
              <a:rPr lang="en-US" sz="2000" dirty="0"/>
              <a:t> introduced the symbol ↓ for it,</a:t>
            </a:r>
            <a:r>
              <a:rPr lang="en-US" sz="2000" baseline="30000" dirty="0">
                <a:hlinkClick r:id="rId4"/>
              </a:rPr>
              <a:t>[1]</a:t>
            </a:r>
            <a:r>
              <a:rPr lang="en-US" sz="2000" dirty="0"/>
              <a:t> </a:t>
            </a:r>
            <a:endParaRPr lang="en-TW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748E6D-7354-7644-A296-CC114582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451" y="1500899"/>
            <a:ext cx="2197521" cy="1596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C5E92-CB76-D340-92A9-1EF1B3680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08" y="1517198"/>
            <a:ext cx="2545574" cy="1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7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F39A5CD-9DB8-784E-9B8A-6C803C3C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43" y="1281610"/>
            <a:ext cx="3161205" cy="2580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A47DC-13F8-AC4D-AC10-96D0FFC4EE56}"/>
              </a:ext>
            </a:extLst>
          </p:cNvPr>
          <p:cNvSpPr txBox="1"/>
          <p:nvPr/>
        </p:nvSpPr>
        <p:spPr>
          <a:xfrm>
            <a:off x="1333195" y="4375014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4"/>
              </a:rPr>
              <a:t>Google Talk 2018</a:t>
            </a:r>
            <a:r>
              <a:rPr lang="en-TW" dirty="0"/>
              <a:t> by  </a:t>
            </a:r>
            <a:r>
              <a:rPr lang="en-TW" dirty="0">
                <a:hlinkClick r:id="rId5"/>
              </a:rPr>
              <a:t>Moran Cerf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3C317-91EC-7941-86F8-2966CC64E47B}"/>
              </a:ext>
            </a:extLst>
          </p:cNvPr>
          <p:cNvSpPr txBox="1"/>
          <p:nvPr/>
        </p:nvSpPr>
        <p:spPr>
          <a:xfrm>
            <a:off x="6315019" y="394467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The web report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774A884-FAA1-034C-BB27-53D11BC02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00" y="1435498"/>
            <a:ext cx="4316719" cy="28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8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0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1480486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NsM</a:t>
            </a:r>
            <a:r>
              <a:rPr lang="en-US" dirty="0">
                <a:solidFill>
                  <a:schemeClr val="tx1"/>
                </a:solidFill>
              </a:rPr>
              <a:t> under a Biological/Economic Control System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798BA-AF48-C944-9195-C1E7E5F05246}"/>
              </a:ext>
            </a:extLst>
          </p:cNvPr>
          <p:cNvSpPr txBox="1"/>
          <p:nvPr/>
        </p:nvSpPr>
        <p:spPr>
          <a:xfrm>
            <a:off x="1155038" y="4299234"/>
            <a:ext cx="6833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00" dirty="0"/>
              <a:t>Image Source: </a:t>
            </a:r>
            <a:r>
              <a:rPr lang="en-US" sz="1000" b="1" dirty="0">
                <a:hlinkClick r:id="rId3"/>
              </a:rPr>
              <a:t>From autopoiesis to neurophenomenology: </a:t>
            </a:r>
            <a:br>
              <a:rPr lang="en-US" sz="1000" b="1" dirty="0">
                <a:hlinkClick r:id="rId3"/>
              </a:rPr>
            </a:br>
            <a:r>
              <a:rPr lang="en-US" sz="1000" b="1" dirty="0">
                <a:hlinkClick r:id="rId3"/>
              </a:rPr>
              <a:t>Francisco Varela's exploration of the biophysics of being</a:t>
            </a:r>
            <a:r>
              <a:rPr lang="en-TW" sz="1000" dirty="0"/>
              <a:t>,</a:t>
            </a:r>
          </a:p>
          <a:p>
            <a:pPr algn="ctr"/>
            <a:r>
              <a:rPr lang="en-US" sz="1000" dirty="0"/>
              <a:t>DAVID RUDRAUF, ANTOINE LUTZ, DIEGO COSMELLI, JEAN-PHILIPPE LACHAUX, and MICHEL LE VAN QUYEN</a:t>
            </a:r>
            <a:endParaRPr lang="en-TW" sz="1000" dirty="0"/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9AF4F309-1B20-354F-9732-D61062BF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020" y="1499019"/>
            <a:ext cx="5553959" cy="271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bstract Interpretation for Program Verification (ft. Viktor Kuncak) -  YouTube">
            <a:hlinkClick r:id="rId5"/>
            <a:extLst>
              <a:ext uri="{FF2B5EF4-FFF2-40B4-BE49-F238E27FC236}">
                <a16:creationId xmlns:a16="http://schemas.microsoft.com/office/drawing/2014/main" id="{9F0CF51D-5939-2B4D-B75F-DB349FD5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6219" y="1168089"/>
            <a:ext cx="1952886" cy="10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539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50D04B2-8461-344F-BB1B-53ADCDB0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95" y="3368947"/>
            <a:ext cx="1585505" cy="1374104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System can be approximated as Partially Ordered 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BFDF254-BAC3-E040-8EE6-ADA24C9B4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31" y="1605044"/>
            <a:ext cx="2403231" cy="1832697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D17BD57-7455-FA41-84CA-F70F14059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000" y="3553073"/>
            <a:ext cx="2238864" cy="1253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21C58-E55A-B346-89D0-228D90E36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046" y="1017725"/>
            <a:ext cx="3001108" cy="1132363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49D55142-5CEF-944B-B026-E09A097F4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40" y="3809731"/>
            <a:ext cx="2069639" cy="88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35549-B65A-5149-B9C6-E4AFD3D4C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0023" y="1487944"/>
            <a:ext cx="1139173" cy="1832697"/>
          </a:xfrm>
          <a:prstGeom prst="rect">
            <a:avLst/>
          </a:prstGeom>
        </p:spPr>
      </p:pic>
      <p:pic>
        <p:nvPicPr>
          <p:cNvPr id="2050" name="Picture 2">
            <a:hlinkClick r:id="rId12"/>
            <a:extLst>
              <a:ext uri="{FF2B5EF4-FFF2-40B4-BE49-F238E27FC236}">
                <a16:creationId xmlns:a16="http://schemas.microsoft.com/office/drawing/2014/main" id="{72DE7EF9-9576-2B45-BC18-B24FB322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416" y="1017725"/>
            <a:ext cx="3428022" cy="38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BB8C21-7920-9342-9B02-7B9E60DFA38E}"/>
              </a:ext>
            </a:extLst>
          </p:cNvPr>
          <p:cNvSpPr txBox="1"/>
          <p:nvPr/>
        </p:nvSpPr>
        <p:spPr>
          <a:xfrm>
            <a:off x="5323426" y="4806169"/>
            <a:ext cx="2820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Numbers are </a:t>
            </a:r>
            <a:r>
              <a:rPr lang="en-US" sz="1100" b="1" i="1" dirty="0">
                <a:hlinkClick r:id="rId14" tooltip="Natural transformations on Wikipedia"/>
              </a:rPr>
              <a:t>naturally related</a:t>
            </a:r>
            <a:r>
              <a:rPr lang="en-US" sz="1100" b="1" dirty="0"/>
              <a:t> to Music</a:t>
            </a:r>
            <a:r>
              <a:rPr lang="en-US" sz="1100" dirty="0"/>
              <a:t>: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787495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Categorical Manifesto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286A3E7-6CA2-7E42-A4C5-D462F6E7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1016301"/>
            <a:ext cx="7666892" cy="1824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1664677" y="2840470"/>
            <a:ext cx="6095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Welcome to the web site of the KMR group! We are based at the School of </a:t>
            </a:r>
            <a:r>
              <a:rPr lang="en-US" sz="1000" i="1" dirty="0"/>
              <a:t>Electrical Engineering and Computer Science</a:t>
            </a:r>
            <a:r>
              <a:rPr lang="en-US" sz="1000" dirty="0"/>
              <a:t> </a:t>
            </a:r>
            <a:r>
              <a:rPr lang="en-US" sz="1000" dirty="0">
                <a:hlinkClick r:id="rId5" tooltip="The School of Electrical Engineering and Computer Science"/>
              </a:rPr>
              <a:t>EECS</a:t>
            </a:r>
            <a:r>
              <a:rPr lang="en-US" sz="1000" dirty="0"/>
              <a:t> [formerly (= pre 2018) the School of </a:t>
            </a:r>
            <a:r>
              <a:rPr lang="en-US" sz="1000" i="1" dirty="0"/>
              <a:t>Computer Science and Communication</a:t>
            </a:r>
            <a:r>
              <a:rPr lang="en-US" sz="1000" dirty="0"/>
              <a:t>] (</a:t>
            </a:r>
            <a:r>
              <a:rPr lang="en-US" sz="1000" dirty="0">
                <a:hlinkClick r:id="rId6"/>
              </a:rPr>
              <a:t>CSC</a:t>
            </a:r>
            <a:r>
              <a:rPr lang="en-US" sz="1000" dirty="0"/>
              <a:t>) at the </a:t>
            </a:r>
            <a:r>
              <a:rPr lang="en-US" sz="1000" dirty="0">
                <a:hlinkClick r:id="rId7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52C0-360D-9642-9B81-466A4E521E06}"/>
              </a:ext>
            </a:extLst>
          </p:cNvPr>
          <p:cNvSpPr txBox="1"/>
          <p:nvPr/>
        </p:nvSpPr>
        <p:spPr>
          <a:xfrm>
            <a:off x="912326" y="3475022"/>
            <a:ext cx="74254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… </a:t>
            </a:r>
            <a:r>
              <a:rPr lang="en-US" b="1" i="1" dirty="0"/>
              <a:t>the Fifth Dogma:</a:t>
            </a:r>
            <a:r>
              <a:rPr lang="en-US" i="1" dirty="0"/>
              <a:t> </a:t>
            </a:r>
          </a:p>
          <a:p>
            <a:r>
              <a:rPr lang="en-US" i="1" dirty="0"/>
              <a:t>Given a category of widgets,</a:t>
            </a:r>
            <a:br>
              <a:rPr lang="en-US" i="1" dirty="0"/>
            </a:br>
            <a:r>
              <a:rPr lang="en-US" i="1" dirty="0"/>
              <a:t>the operation of putting a system of widgets together to form some super-widget</a:t>
            </a:r>
            <a:br>
              <a:rPr lang="en-US" i="1" dirty="0"/>
            </a:br>
            <a:r>
              <a:rPr lang="en-US" i="1" dirty="0"/>
              <a:t>corresponds to taking the colimit of the diagram of widgets</a:t>
            </a:r>
            <a:br>
              <a:rPr lang="en-US" i="1" dirty="0"/>
            </a:br>
            <a:r>
              <a:rPr lang="en-US" i="1" dirty="0"/>
              <a:t>that shows how to interconnect them</a:t>
            </a:r>
            <a:r>
              <a:rPr lang="en-US" dirty="0"/>
              <a:t>. </a:t>
            </a:r>
          </a:p>
          <a:p>
            <a:r>
              <a:rPr lang="en-US" dirty="0"/>
              <a:t>At least for me, this dogma first appeared in the context of General Systems Theory.</a:t>
            </a:r>
          </a:p>
          <a:p>
            <a:r>
              <a:rPr lang="en-TW" dirty="0"/>
              <a:t>		</a:t>
            </a:r>
            <a:r>
              <a:rPr lang="en-US" dirty="0"/>
              <a:t> ////// </a:t>
            </a:r>
            <a:r>
              <a:rPr lang="en-US" b="1" dirty="0"/>
              <a:t>End of quote from Joseph Goguen’s Categorical Manifesto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94577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”POS” of knowledge representation by KMR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2497016" y="4810596"/>
            <a:ext cx="609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KMR group of </a:t>
            </a:r>
            <a:r>
              <a:rPr lang="en-US" sz="1000" dirty="0">
                <a:hlinkClick r:id="rId3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8ECC620A-80F0-114A-B607-CCC1497B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83" y="1219877"/>
            <a:ext cx="5769233" cy="324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9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Must Watch Video on Monad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3153508" y="4810596"/>
            <a:ext cx="2836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https://youtu.be/OSuu8zBBNAA?t=857</a:t>
            </a:r>
            <a:endParaRPr lang="en-TW" sz="100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DBFFFD7-8E0F-1743-AD93-268CA80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79" y="1165104"/>
            <a:ext cx="4646641" cy="34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sz="1600" dirty="0"/>
              <a:t>Ideas related to Knowledge Representation (week 6):</a:t>
            </a:r>
          </a:p>
          <a:p>
            <a:pPr lvl="1"/>
            <a:r>
              <a:rPr lang="en-US" sz="1200" dirty="0"/>
              <a:t>Partially Ordered Set (POS), Lattice, Initial and Terminal Objects, Limits, Co-limits.</a:t>
            </a:r>
          </a:p>
          <a:p>
            <a:pPr lvl="1"/>
            <a:r>
              <a:rPr lang="en-US" sz="1200" dirty="0"/>
              <a:t>Functors as Maps, Functors as Containers, Kan Extensions as Categories of Concepts</a:t>
            </a:r>
          </a:p>
          <a:p>
            <a:pPr lvl="1"/>
            <a:r>
              <a:rPr lang="en-US" sz="1200" dirty="0"/>
              <a:t>Static Analysis: Automatically discover properties for all possible paths of program execution</a:t>
            </a:r>
          </a:p>
          <a:p>
            <a:pPr lvl="1"/>
            <a:endParaRPr lang="en-US" sz="1200" dirty="0"/>
          </a:p>
          <a:p>
            <a:r>
              <a:rPr lang="en-US" sz="1600" dirty="0"/>
              <a:t>Terms to explain this week:</a:t>
            </a:r>
          </a:p>
          <a:p>
            <a:pPr lvl="1"/>
            <a:r>
              <a:rPr lang="en-US" sz="1200" dirty="0"/>
              <a:t>Recursive Functions: the source of complexity</a:t>
            </a:r>
          </a:p>
          <a:p>
            <a:pPr lvl="1"/>
            <a:r>
              <a:rPr lang="en-US" sz="1200" dirty="0"/>
              <a:t>Primitive Recursion: the ultimate standard for name management</a:t>
            </a:r>
          </a:p>
          <a:p>
            <a:pPr lvl="1"/>
            <a:r>
              <a:rPr lang="en-US" sz="1200" dirty="0"/>
              <a:t>Head and Tail Recursion</a:t>
            </a:r>
            <a:r>
              <a:rPr lang="en-US" altLang="zh-CN" sz="1200" dirty="0"/>
              <a:t>: </a:t>
            </a:r>
            <a:r>
              <a:rPr lang="en-US" sz="1200" dirty="0"/>
              <a:t>Trade offs between space and time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86229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416623" y="1751687"/>
            <a:ext cx="3837000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Serve as the Control Plane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Define Policies according to high level objectives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 roles protected by tech not by political influence only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4816658" y="1843787"/>
            <a:ext cx="3837000" cy="31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Serve as the Data Plane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Resources governed by Configurable Policies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Security-sensitive infrastructure that assigns traceable responsibilities to persons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2932769" y="4663217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8688" y="153047"/>
            <a:ext cx="598624" cy="8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5455" y="134849"/>
            <a:ext cx="762061" cy="7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88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673973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Concrete Activities in Daily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8011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24160"/>
            <a:ext cx="8520600" cy="572700"/>
          </a:xfrm>
        </p:spPr>
        <p:txBody>
          <a:bodyPr/>
          <a:lstStyle/>
          <a:p>
            <a:pPr algn="ctr"/>
            <a:r>
              <a:rPr lang="en-US" sz="1800" dirty="0"/>
              <a:t>The </a:t>
            </a:r>
            <a:r>
              <a:rPr lang="en-US" sz="1800" b="1" i="1" dirty="0"/>
              <a:t>monad</a:t>
            </a:r>
            <a:r>
              <a:rPr lang="en-US" sz="1800" dirty="0"/>
              <a:t>, about which we shall speak here, is nothing other than a simple substance which enters into compounds, ‘simple’ meaning ‘without parts’.</a:t>
            </a:r>
            <a:br>
              <a:rPr lang="en-US" sz="1800" dirty="0"/>
            </a:br>
            <a:br>
              <a:rPr lang="en-TW" sz="1800" dirty="0"/>
            </a:br>
            <a:r>
              <a:rPr lang="en-TW" sz="1800" dirty="0"/>
              <a:t>					- Leibniz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8CD9E-9039-F642-8A55-543A0330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2" y="1103104"/>
            <a:ext cx="1631910" cy="2498410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B64CDD90-1377-6A40-A576-4DD9625B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231" y="1091781"/>
            <a:ext cx="2020772" cy="24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1FB69448-D011-394E-8154-AA61D831C69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TW" sz="2000" b="1" i="1" dirty="0"/>
              <a:t>Monad</a:t>
            </a:r>
            <a:r>
              <a:rPr lang="en-TW" sz="2000" dirty="0"/>
              <a:t>: Leibniz’s Universal Abstraction Unit</a:t>
            </a:r>
          </a:p>
        </p:txBody>
      </p:sp>
    </p:spTree>
    <p:extLst>
      <p:ext uri="{BB962C8B-B14F-4D97-AF65-F5344CB8AC3E}">
        <p14:creationId xmlns:p14="http://schemas.microsoft.com/office/powerpoint/2010/main" val="300529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These Names are very useful to remember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https://speakerdeck.com/glebec/lambda-calc-talk-frontside-version?slide=92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FDC5A58-3778-DA48-8F92-4E7F6E70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74" y="1092339"/>
            <a:ext cx="5699051" cy="31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9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Management is a big deal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speakerdeck.com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glebec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lambda-calc-talk-frontside-version?slide</a:t>
            </a:r>
            <a:r>
              <a:rPr lang="en-US" dirty="0">
                <a:hlinkClick r:id="rId3"/>
              </a:rPr>
              <a:t>=90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730F013-5725-1F41-9CA4-4E76856B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3" y="1017725"/>
            <a:ext cx="6177516" cy="34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5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Five Critical Function Names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4490EA1-F341-D84C-BBB5-8EC5289A7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017725"/>
            <a:ext cx="4994653" cy="2088905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6E0EA4A1-985B-4242-AC2F-1491F406B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745" y="2122738"/>
            <a:ext cx="3630583" cy="2491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D5C29-0E11-494B-A118-9FEA3DA444CB}"/>
              </a:ext>
            </a:extLst>
          </p:cNvPr>
          <p:cNvSpPr txBox="1"/>
          <p:nvPr/>
        </p:nvSpPr>
        <p:spPr>
          <a:xfrm>
            <a:off x="5464602" y="107828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Idiot = identity = zero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8A560-4973-3144-BB5E-E18FB4B34CC6}"/>
              </a:ext>
            </a:extLst>
          </p:cNvPr>
          <p:cNvSpPr txBox="1"/>
          <p:nvPr/>
        </p:nvSpPr>
        <p:spPr>
          <a:xfrm>
            <a:off x="5464601" y="1570231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Mockingbird = self-application = 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BCE51-3D58-664F-807D-434201B7BE93}"/>
              </a:ext>
            </a:extLst>
          </p:cNvPr>
          <p:cNvSpPr txBox="1"/>
          <p:nvPr/>
        </p:nvSpPr>
        <p:spPr>
          <a:xfrm>
            <a:off x="596929" y="3312063"/>
            <a:ext cx="2398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Kestrel = first, const = proj</a:t>
            </a:r>
            <a:r>
              <a:rPr lang="en-TW" baseline="-25000" dirty="0"/>
              <a:t>1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4F3FF-CB10-FF4D-B065-18EEA0B5D10F}"/>
              </a:ext>
            </a:extLst>
          </p:cNvPr>
          <p:cNvSpPr txBox="1"/>
          <p:nvPr/>
        </p:nvSpPr>
        <p:spPr>
          <a:xfrm>
            <a:off x="613734" y="3727803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Kite = second = proj</a:t>
            </a:r>
            <a:r>
              <a:rPr lang="en-TW" baseline="-25000" dirty="0"/>
              <a:t>2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4AF95-24EE-8F4B-85D2-F349745AB399}"/>
              </a:ext>
            </a:extLst>
          </p:cNvPr>
          <p:cNvSpPr txBox="1"/>
          <p:nvPr/>
        </p:nvSpPr>
        <p:spPr>
          <a:xfrm>
            <a:off x="613733" y="4125775"/>
            <a:ext cx="3853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Cardinal = reverse arguments = a composition</a:t>
            </a:r>
          </a:p>
        </p:txBody>
      </p:sp>
    </p:spTree>
    <p:extLst>
      <p:ext uri="{BB962C8B-B14F-4D97-AF65-F5344CB8AC3E}">
        <p14:creationId xmlns:p14="http://schemas.microsoft.com/office/powerpoint/2010/main" val="223084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= Turing Machine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55C24F1-BB9B-6A40-8001-CEDE11114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02" y="1241067"/>
            <a:ext cx="6007395" cy="32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represents Boolean values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287CF10-F451-4140-A5F7-E884E5E5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96" y="1185091"/>
            <a:ext cx="8095407" cy="347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57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5219</TotalTime>
  <Words>2057</Words>
  <Application>Microsoft Macintosh PowerPoint</Application>
  <PresentationFormat>On-screen Show (16:9)</PresentationFormat>
  <Paragraphs>306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Exo 2</vt:lpstr>
      <vt:lpstr>Roboto Condensed Light</vt:lpstr>
      <vt:lpstr>STXingkai</vt:lpstr>
      <vt:lpstr>STXinwei</vt:lpstr>
      <vt:lpstr>Arial</vt:lpstr>
      <vt:lpstr>Arial Rounded MT Bold</vt:lpstr>
      <vt:lpstr>Calibri</vt:lpstr>
      <vt:lpstr>Helvetica</vt:lpstr>
      <vt:lpstr>Simple Light</vt:lpstr>
      <vt:lpstr>Tech Newsletter by Slidesgo</vt:lpstr>
      <vt:lpstr>超越学科界限的认知基础 Transdisciplinary Cognitive Foundation  Recursion, Continuation, and CICD/DevOps Week 07</vt:lpstr>
      <vt:lpstr>PowerPoint Presentation</vt:lpstr>
      <vt:lpstr>Abstract Specification</vt:lpstr>
      <vt:lpstr>Glossary</vt:lpstr>
      <vt:lpstr>These Names are very useful to remember</vt:lpstr>
      <vt:lpstr>Name Management is a big deal</vt:lpstr>
      <vt:lpstr>Five Critical Function Names</vt:lpstr>
      <vt:lpstr>Lambda Calculus = Turing Machine</vt:lpstr>
      <vt:lpstr>Lambda Calculus represents Boolean values</vt:lpstr>
      <vt:lpstr>Recursion has Magic Powers</vt:lpstr>
      <vt:lpstr>All Classes of Constraint Satisfaction Problems</vt:lpstr>
      <vt:lpstr>PowerPoint Presentation</vt:lpstr>
      <vt:lpstr>Abstract Specification</vt:lpstr>
      <vt:lpstr>The Magical Power of Recursion</vt:lpstr>
      <vt:lpstr>Head Recursion</vt:lpstr>
      <vt:lpstr>Tail Recursion</vt:lpstr>
      <vt:lpstr>Comparing Head and Tail Recursion</vt:lpstr>
      <vt:lpstr>A Typical Example of Recursion</vt:lpstr>
      <vt:lpstr>Primitive Recursion’s Universal Power</vt:lpstr>
      <vt:lpstr>The Choices between Recursion or Iteration?</vt:lpstr>
      <vt:lpstr>A Generalized Recursive Function</vt:lpstr>
      <vt:lpstr>Discovering functions through enumerated function space</vt:lpstr>
      <vt:lpstr>Is Math Proofs Invented or Discovered?</vt:lpstr>
      <vt:lpstr>Is Math Invented or Discovered?</vt:lpstr>
      <vt:lpstr>Is Recursion Invented or Discovered?</vt:lpstr>
      <vt:lpstr>Computational Operations on Paper</vt:lpstr>
      <vt:lpstr>Metaphors and Story 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Biology and Physiology</vt:lpstr>
      <vt:lpstr>Industrial and World Dynamics</vt:lpstr>
      <vt:lpstr>NsM under a Biological/Economic Control System</vt:lpstr>
      <vt:lpstr>All System can be approximated as Partially Ordered Set</vt:lpstr>
      <vt:lpstr>A Categorical Manifesto</vt:lpstr>
      <vt:lpstr>The ”POS” of knowledge representation by KMR</vt:lpstr>
      <vt:lpstr>A Must Watch Video on Monad</vt:lpstr>
      <vt:lpstr>Abstraction</vt:lpstr>
      <vt:lpstr>Reserved Names and Constants in Sciences</vt:lpstr>
      <vt:lpstr>Concrete Activities in Daily Workflow</vt:lpstr>
      <vt:lpstr>Names gave birth to Cognitive Abilities  - Laozi</vt:lpstr>
      <vt:lpstr>The History of True Names</vt:lpstr>
      <vt:lpstr>The Meaning of being True</vt:lpstr>
      <vt:lpstr>“Mathematics is the art of giving the same name to different things!”      - Henry Poincare</vt:lpstr>
      <vt:lpstr>The monad, about which we shall speak here, is nothing other than a simple substance which enters into compounds, ‘simple’ meaning ‘without parts’.       - Leibniz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977</cp:revision>
  <dcterms:modified xsi:type="dcterms:W3CDTF">2020-10-26T11:10:04Z</dcterms:modified>
</cp:coreProperties>
</file>